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57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54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4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73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1731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552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79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89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03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8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959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3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2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1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46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856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01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548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7/17/2018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6426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escola.com/quimica/corrosao/" TargetMode="External"/><Relationship Id="rId2" Type="http://schemas.openxmlformats.org/officeDocument/2006/relationships/hyperlink" Target="https://www.infoescola.com/reacoes-quimicas/combustao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infoescola.com/quimica/oxidacao/" TargetMode="External"/><Relationship Id="rId4" Type="http://schemas.openxmlformats.org/officeDocument/2006/relationships/hyperlink" Target="https://www.infoescola.com/biologia/fotossintese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escola.com/fisiologia/respiracao/" TargetMode="External"/><Relationship Id="rId3" Type="http://schemas.openxmlformats.org/officeDocument/2006/relationships/hyperlink" Target="https://www.infoescola.com/bioquimica/radicais-livres/" TargetMode="External"/><Relationship Id="rId7" Type="http://schemas.openxmlformats.org/officeDocument/2006/relationships/hyperlink" Target="https://www.infoescola.com/quimica/pilhas-e-baterias/" TargetMode="External"/><Relationship Id="rId2" Type="http://schemas.openxmlformats.org/officeDocument/2006/relationships/hyperlink" Target="https://www.infoescola.com/bioquimica/antioxidante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foescola.com/doencas/diabetes/" TargetMode="External"/><Relationship Id="rId5" Type="http://schemas.openxmlformats.org/officeDocument/2006/relationships/hyperlink" Target="https://www.infoescola.com/doencas/mal-de-parkinson/" TargetMode="External"/><Relationship Id="rId10" Type="http://schemas.openxmlformats.org/officeDocument/2006/relationships/hyperlink" Target="https://www.infoescola.com/biologia/fotossintese/" TargetMode="External"/><Relationship Id="rId4" Type="http://schemas.openxmlformats.org/officeDocument/2006/relationships/hyperlink" Target="https://www.infoescola.com/doencas/mal-de-alzheimer/" TargetMode="External"/><Relationship Id="rId9" Type="http://schemas.openxmlformats.org/officeDocument/2006/relationships/hyperlink" Target="https://www.infoescola.com/bioquimica/glicos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foescola.com/quimica/ligacao-covalente/" TargetMode="External"/><Relationship Id="rId2" Type="http://schemas.openxmlformats.org/officeDocument/2006/relationships/hyperlink" Target="https://www.infoescola.com/quimica/ligacao-ionica-eletrovalent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infoescola.com/quimica/eletronegatividade-e-eletropositividad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escola.com/quimica/ametais/" TargetMode="External"/><Relationship Id="rId13" Type="http://schemas.openxmlformats.org/officeDocument/2006/relationships/hyperlink" Target="https://www.infoescola.com/quimica/fluoretos/" TargetMode="External"/><Relationship Id="rId3" Type="http://schemas.openxmlformats.org/officeDocument/2006/relationships/hyperlink" Target="https://www.infoescola.com/quimica/metais-alcalino-terrosos/" TargetMode="External"/><Relationship Id="rId7" Type="http://schemas.openxmlformats.org/officeDocument/2006/relationships/hyperlink" Target="https://www.infoescola.com/elementos-quimicos/hidrogenio/" TargetMode="External"/><Relationship Id="rId12" Type="http://schemas.openxmlformats.org/officeDocument/2006/relationships/hyperlink" Target="https://www.infoescola.com/quimica/peroxidos/" TargetMode="External"/><Relationship Id="rId2" Type="http://schemas.openxmlformats.org/officeDocument/2006/relationships/hyperlink" Target="https://www.infoescola.com/quimica/metais-alcalino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foescola.com/quimica/halogenios/" TargetMode="External"/><Relationship Id="rId11" Type="http://schemas.openxmlformats.org/officeDocument/2006/relationships/hyperlink" Target="https://www.infoescola.com/quimica/substancias-simples-e-compostas/" TargetMode="External"/><Relationship Id="rId5" Type="http://schemas.openxmlformats.org/officeDocument/2006/relationships/hyperlink" Target="https://www.infoescola.com/elementos-quimicos/enxofre/" TargetMode="External"/><Relationship Id="rId10" Type="http://schemas.openxmlformats.org/officeDocument/2006/relationships/hyperlink" Target="https://www.infoescola.com/elementos-quimicos/oxigenio/" TargetMode="External"/><Relationship Id="rId4" Type="http://schemas.openxmlformats.org/officeDocument/2006/relationships/hyperlink" Target="https://www.infoescola.com/elementos-quimicos/aluminio/" TargetMode="External"/><Relationship Id="rId9" Type="http://schemas.openxmlformats.org/officeDocument/2006/relationships/hyperlink" Target="https://www.infoescola.com/quimica/metai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0009" y="3029927"/>
            <a:ext cx="8319749" cy="769344"/>
          </a:xfrm>
        </p:spPr>
        <p:txBody>
          <a:bodyPr/>
          <a:lstStyle/>
          <a:p>
            <a:r>
              <a:rPr lang="pt-BR" sz="4400" dirty="0" smtClean="0"/>
              <a:t>NÚMERO DE OXIDAÇÃO-NOX</a:t>
            </a:r>
            <a:endParaRPr lang="pt-BR" sz="4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PROF: JORGE DE BRITO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73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OXIRREDUÇÃO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79550" y="1223485"/>
            <a:ext cx="106765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A</a:t>
            </a:r>
            <a:r>
              <a:rPr lang="pt-BR" dirty="0" smtClean="0"/>
              <a:t>brange </a:t>
            </a:r>
            <a:r>
              <a:rPr lang="pt-BR" dirty="0"/>
              <a:t>uma série de reações muito versáteis e importantes, como a </a:t>
            </a:r>
            <a:r>
              <a:rPr lang="pt-BR" u="sng" dirty="0">
                <a:hlinkClick r:id="rId2"/>
              </a:rPr>
              <a:t>combustão</a:t>
            </a:r>
            <a:r>
              <a:rPr lang="pt-BR" dirty="0"/>
              <a:t>, a </a:t>
            </a:r>
            <a:r>
              <a:rPr lang="pt-BR" u="sng" dirty="0">
                <a:hlinkClick r:id="rId3"/>
              </a:rPr>
              <a:t>corrosão</a:t>
            </a:r>
            <a:r>
              <a:rPr lang="pt-BR" dirty="0"/>
              <a:t>, </a:t>
            </a:r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a </a:t>
            </a:r>
            <a:r>
              <a:rPr lang="pt-BR" u="sng" dirty="0">
                <a:hlinkClick r:id="rId4"/>
              </a:rPr>
              <a:t>fotossíntese</a:t>
            </a:r>
            <a:r>
              <a:rPr lang="pt-BR" dirty="0"/>
              <a:t>, a extração de minérios, entre outras. </a:t>
            </a:r>
            <a:endParaRPr lang="pt-BR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 smtClean="0"/>
              <a:t>Reações </a:t>
            </a:r>
            <a:r>
              <a:rPr lang="pt-BR" dirty="0"/>
              <a:t>de oxirredução são também </a:t>
            </a:r>
            <a:endParaRPr lang="pt-BR" dirty="0" smtClean="0"/>
          </a:p>
          <a:p>
            <a:r>
              <a:rPr lang="pt-BR" dirty="0"/>
              <a:t> </a:t>
            </a:r>
            <a:r>
              <a:rPr lang="pt-BR" dirty="0" smtClean="0"/>
              <a:t>   chamadas </a:t>
            </a:r>
            <a:r>
              <a:rPr lang="pt-BR" dirty="0"/>
              <a:t>de </a:t>
            </a:r>
            <a:r>
              <a:rPr lang="pt-BR" b="1" dirty="0" err="1">
                <a:solidFill>
                  <a:srgbClr val="FFFF00"/>
                </a:solidFill>
              </a:rPr>
              <a:t>oxidorredução</a:t>
            </a:r>
            <a:r>
              <a:rPr lang="pt-BR" dirty="0">
                <a:solidFill>
                  <a:srgbClr val="FFFF00"/>
                </a:solidFill>
              </a:rPr>
              <a:t> </a:t>
            </a:r>
            <a:r>
              <a:rPr lang="pt-BR" dirty="0"/>
              <a:t>ou </a:t>
            </a:r>
            <a:r>
              <a:rPr lang="pt-BR" b="1" dirty="0" smtClean="0">
                <a:solidFill>
                  <a:srgbClr val="FFFF00"/>
                </a:solidFill>
              </a:rPr>
              <a:t>redox.</a:t>
            </a:r>
            <a:endParaRPr lang="pt-BR" dirty="0">
              <a:solidFill>
                <a:srgbClr val="FFFF00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31064" y="2743190"/>
            <a:ext cx="8860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dirty="0"/>
              <a:t>C</a:t>
            </a:r>
            <a:r>
              <a:rPr lang="pt-BR" dirty="0" smtClean="0"/>
              <a:t>ombinação </a:t>
            </a:r>
            <a:r>
              <a:rPr lang="pt-BR" dirty="0"/>
              <a:t>de </a:t>
            </a:r>
            <a:r>
              <a:rPr lang="pt-BR" dirty="0" err="1"/>
              <a:t>semirreações</a:t>
            </a:r>
            <a:r>
              <a:rPr lang="pt-BR" dirty="0"/>
              <a:t> de </a:t>
            </a:r>
            <a:r>
              <a:rPr lang="pt-BR" u="sng" dirty="0">
                <a:solidFill>
                  <a:srgbClr val="FFFF00"/>
                </a:solidFill>
                <a:hlinkClick r:id="rId5"/>
              </a:rPr>
              <a:t>oxidação</a:t>
            </a:r>
            <a:r>
              <a:rPr lang="pt-BR" dirty="0"/>
              <a:t> (em que ocorre perda de elétrons) e de </a:t>
            </a:r>
            <a:r>
              <a:rPr lang="pt-BR" dirty="0">
                <a:solidFill>
                  <a:srgbClr val="FFFF00"/>
                </a:solidFill>
              </a:rPr>
              <a:t>redução</a:t>
            </a:r>
            <a:r>
              <a:rPr lang="pt-BR" dirty="0"/>
              <a:t> (em que há ganho de elétrons)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060624" y="3554559"/>
            <a:ext cx="68000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rgbClr val="FFFF00"/>
                </a:solidFill>
              </a:rPr>
              <a:t>Por exemplo, em uma das etapas da formação da </a:t>
            </a:r>
            <a:r>
              <a:rPr lang="pt-BR" dirty="0" smtClean="0">
                <a:solidFill>
                  <a:srgbClr val="FFFF00"/>
                </a:solidFill>
              </a:rPr>
              <a:t>ferrugem, </a:t>
            </a:r>
            <a:r>
              <a:rPr lang="pt-BR" dirty="0">
                <a:solidFill>
                  <a:srgbClr val="FFFF00"/>
                </a:solidFill>
              </a:rPr>
              <a:t>o ferro sólido é oxidado pelo ar úmido (O</a:t>
            </a:r>
            <a:r>
              <a:rPr lang="pt-BR" baseline="-25000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</a:rPr>
              <a:t> + H</a:t>
            </a:r>
            <a:r>
              <a:rPr lang="pt-BR" baseline="-25000" dirty="0">
                <a:solidFill>
                  <a:srgbClr val="FFFF00"/>
                </a:solidFill>
              </a:rPr>
              <a:t>2</a:t>
            </a:r>
            <a:r>
              <a:rPr lang="pt-BR" dirty="0">
                <a:solidFill>
                  <a:srgbClr val="FFFF00"/>
                </a:solidFill>
              </a:rPr>
              <a:t>O</a:t>
            </a:r>
            <a:r>
              <a:rPr lang="pt-BR" dirty="0" smtClean="0">
                <a:solidFill>
                  <a:srgbClr val="FFFF00"/>
                </a:solidFill>
              </a:rPr>
              <a:t>)</a:t>
            </a:r>
            <a:r>
              <a:rPr lang="pt-BR" dirty="0" smtClean="0"/>
              <a:t>: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365413" y="4374202"/>
            <a:ext cx="6314948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Semirreação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oxidação: 2Fe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  2Fe</a:t>
            </a:r>
            <a:r>
              <a:rPr lang="pt-BR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2+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+ 4e</a:t>
            </a:r>
            <a:r>
              <a:rPr lang="pt-BR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Semirreação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redução: O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+ 2H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+ 4e</a:t>
            </a:r>
            <a:r>
              <a:rPr lang="pt-BR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→ 4OH</a:t>
            </a:r>
            <a:r>
              <a:rPr lang="pt-BR" sz="200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pt-BR" sz="2000" baseline="-25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</a:t>
            </a:r>
            <a:b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Reação global: 2Fe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(s)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+ O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+ 2H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(l)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→ 2Fe(OH)</a:t>
            </a:r>
            <a:r>
              <a:rPr lang="pt-BR" sz="2000" baseline="-25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2(s)</a:t>
            </a: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75761" y="6014430"/>
            <a:ext cx="5988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dirty="0"/>
              <a:t>o Fe</a:t>
            </a:r>
            <a:r>
              <a:rPr lang="pt-BR" baseline="-25000" dirty="0"/>
              <a:t>(s)</a:t>
            </a:r>
            <a:r>
              <a:rPr lang="pt-BR" dirty="0"/>
              <a:t> é agente redutor e O</a:t>
            </a:r>
            <a:r>
              <a:rPr lang="pt-BR" baseline="-25000" dirty="0"/>
              <a:t>2(g)</a:t>
            </a:r>
            <a:r>
              <a:rPr lang="pt-BR" dirty="0"/>
              <a:t> agente oxidante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756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7690947" cy="843752"/>
          </a:xfrm>
        </p:spPr>
        <p:txBody>
          <a:bodyPr/>
          <a:lstStyle/>
          <a:p>
            <a:r>
              <a:rPr lang="pt-BR" dirty="0" smtClean="0"/>
              <a:t>DIA A DIA DA OXIRREDUÇÃO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31065" y="1566014"/>
            <a:ext cx="10419008" cy="4659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termo "</a:t>
            </a:r>
            <a:r>
              <a:rPr lang="pt-BR" sz="2000" u="sng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antioxidante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", produtos antioxidantes são aqueles que possuem substâncias capazes de atrasar ou inibir a oxidação de algum material e, portanto, podem ser agentes redutores</a:t>
            </a: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 reações de oxidação, embora sejam normais (e essenciais) nos organismos vivos, podem produzir </a:t>
            </a:r>
            <a:r>
              <a:rPr lang="pt-B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radicais livres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potencialmente perigosos a estes organismos. </a:t>
            </a:r>
            <a:endParaRPr lang="pt-BR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Acredita-se 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 muitas doenças, como </a:t>
            </a:r>
            <a:r>
              <a:rPr lang="pt-B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Alzheimer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Parkinson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diabetes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alguns tipos de câncer, dentre outras e até o envelhecimento da pele estejam atreladas a um "estresse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oxidativo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(excesso de oxidação, por assim dizer) e por isso, remédios e alimentos antioxidantes, como uva, maçã, brócolis, linhaça, etc. são consumidos como formas de prevenção</a:t>
            </a: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sos 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industriais, como na produção de ferro, queima de combustível para gerar energia, extração de metais de minérios, etc. até usos domésticos, em </a:t>
            </a: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pilhas e baterias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alvejantes e produtos de limpeza, dentre outros. Além disso, muitos processos metabólicos essenciais para manutenção da vida são reações de oxirredução, como a </a:t>
            </a: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respiração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produção de energia pela quebra da </a:t>
            </a:r>
            <a:r>
              <a:rPr lang="pt-BR" sz="20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glicose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pt-BR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fotossíntese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1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2" y="353979"/>
            <a:ext cx="7162912" cy="1080938"/>
          </a:xfrm>
        </p:spPr>
        <p:txBody>
          <a:bodyPr/>
          <a:lstStyle/>
          <a:p>
            <a:r>
              <a:rPr lang="pt-BR" dirty="0" smtClean="0"/>
              <a:t>PESQUISA CIENTÍFICA</a:t>
            </a:r>
            <a:endParaRPr lang="pt-B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6259"/>
            <a:ext cx="6110644" cy="4549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460596" y="1236376"/>
            <a:ext cx="3047008" cy="785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r>
              <a:rPr lang="pt-BR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iossensor</a:t>
            </a:r>
            <a:endParaRPr lang="pt-BR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m 4" descr="perox e acid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9592" y="2159769"/>
            <a:ext cx="5375908" cy="445997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7199286" y="1078830"/>
            <a:ext cx="4121241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Peroxidase</a:t>
            </a:r>
            <a:r>
              <a:rPr lang="pt-BR" altLang="pt-BR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reagindo com  ácido ascórbico</a:t>
            </a:r>
            <a:endParaRPr lang="pt-B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3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80320" y="753228"/>
            <a:ext cx="8734135" cy="1080938"/>
          </a:xfrm>
        </p:spPr>
        <p:txBody>
          <a:bodyPr/>
          <a:lstStyle/>
          <a:p>
            <a:r>
              <a:rPr lang="pt-BR" sz="4400" dirty="0" smtClean="0"/>
              <a:t>NÚMERO DE OXIDAÇÃO-NOX</a:t>
            </a:r>
            <a:endParaRPr lang="pt-BR" sz="4400" dirty="0"/>
          </a:p>
        </p:txBody>
      </p:sp>
      <p:sp>
        <p:nvSpPr>
          <p:cNvPr id="4" name="Retângulo 3"/>
          <p:cNvSpPr/>
          <p:nvPr/>
        </p:nvSpPr>
        <p:spPr>
          <a:xfrm>
            <a:off x="425002" y="2223285"/>
            <a:ext cx="11204619" cy="4454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um elemento é a carga elétrica que ele adquire quando faz uma </a:t>
            </a:r>
            <a:r>
              <a:rPr lang="pt-B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ligação iônica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ou a carga parcial (δ) que ele adquire quando faz uma </a:t>
            </a:r>
            <a:r>
              <a:rPr lang="pt-B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ligação covalente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que irá depender da </a:t>
            </a:r>
            <a:r>
              <a:rPr lang="pt-BR" sz="2000" u="sng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eletronegatividade</a:t>
            </a:r>
            <a:r>
              <a:rPr lang="pt-BR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do elemento, isto é, se na ligação covalente ele atrairá mais ou menos elétrons para si e dos outros elementos que formam o composto</a:t>
            </a:r>
            <a:r>
              <a:rPr lang="pt-BR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Sendo assim, alguns elementos apresentarão números de oxidação diferentes, dependendo do composto que ele está constituindo. Outros, porém, por serem bastante </a:t>
            </a:r>
            <a:r>
              <a:rPr lang="pt-B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eletronegativos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</a:t>
            </a:r>
            <a:r>
              <a:rPr lang="pt-BR" sz="2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eletropositivos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apresentarão um mesmo </a:t>
            </a:r>
            <a:r>
              <a:rPr lang="pt-BR" sz="2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Nox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diversos compostos distintos, são elementos que seguem um certo padrão. </a:t>
            </a:r>
            <a:endParaRPr lang="pt-BR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Então</a:t>
            </a:r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para determinar o número de oxidação dos elementos de um composto, partimos primeiro daqueles que já são conhecidos, de acordo com a tabela </a:t>
            </a:r>
            <a:r>
              <a:rPr lang="pt-B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seguir:</a:t>
            </a:r>
            <a:r>
              <a:rPr lang="pt-BR" sz="2000" dirty="0" smtClean="0"/>
              <a:t>.</a:t>
            </a:r>
            <a:endParaRPr lang="pt-BR" sz="2000" dirty="0"/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pt-B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15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s://www.infoescola.com/wp-content/uploads/2007/11/esquema-oxirreducao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88" y="321972"/>
            <a:ext cx="11410682" cy="63879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77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0321" y="70643"/>
            <a:ext cx="5733358" cy="611933"/>
          </a:xfrm>
        </p:spPr>
        <p:txBody>
          <a:bodyPr/>
          <a:lstStyle/>
          <a:p>
            <a:r>
              <a:rPr lang="pt-BR" dirty="0" smtClean="0"/>
              <a:t>TABELA PERÍODICA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576"/>
            <a:ext cx="12191999" cy="617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2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46111" y="244698"/>
            <a:ext cx="9404723" cy="721218"/>
          </a:xfrm>
        </p:spPr>
        <p:txBody>
          <a:bodyPr/>
          <a:lstStyle/>
          <a:p>
            <a:r>
              <a:rPr lang="pt-BR" sz="4400" dirty="0" smtClean="0"/>
              <a:t>NÚMERO DE OXIDAÇÃO-NOX</a:t>
            </a:r>
            <a:endParaRPr lang="pt-BR" sz="44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100606"/>
              </p:ext>
            </p:extLst>
          </p:nvPr>
        </p:nvGraphicFramePr>
        <p:xfrm>
          <a:off x="128789" y="965918"/>
          <a:ext cx="11848563" cy="5718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9521"/>
                <a:gridCol w="3949521"/>
                <a:gridCol w="3949521"/>
              </a:tblGrid>
              <a:tr h="349356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Principais </a:t>
                      </a:r>
                      <a:r>
                        <a:rPr lang="pt-BR" sz="1200" dirty="0" err="1">
                          <a:effectLst/>
                        </a:rPr>
                        <a:t>Nox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u="sng">
                          <a:effectLst/>
                          <a:hlinkClick r:id="rId2"/>
                        </a:rPr>
                        <a:t>Metais Alcalinos</a:t>
                      </a:r>
                      <a:r>
                        <a:rPr lang="pt-BR" sz="1200">
                          <a:effectLst/>
                        </a:rPr>
                        <a:t> (família 1A) + Prata (Ag)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Em substâncias compostas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654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u="sng">
                          <a:effectLst/>
                          <a:hlinkClick r:id="rId3"/>
                        </a:rPr>
                        <a:t>Metais Alcalino-terrosos</a:t>
                      </a:r>
                      <a:r>
                        <a:rPr lang="pt-BR" sz="1200">
                          <a:effectLst/>
                        </a:rPr>
                        <a:t> (família 2A) + Zinco (Zn)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Em substâncias compostas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+2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493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u="sng">
                          <a:effectLst/>
                          <a:hlinkClick r:id="rId4"/>
                        </a:rPr>
                        <a:t>Alumínio</a:t>
                      </a:r>
                      <a:r>
                        <a:rPr lang="pt-BR" sz="1200">
                          <a:effectLst/>
                        </a:rPr>
                        <a:t> (Al)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Em substâncias compostas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+3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654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u="sng">
                          <a:effectLst/>
                          <a:hlinkClick r:id="rId5"/>
                        </a:rPr>
                        <a:t>Enxofre</a:t>
                      </a:r>
                      <a:r>
                        <a:rPr lang="pt-BR" sz="1200">
                          <a:effectLst/>
                        </a:rPr>
                        <a:t> (S)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Em sulfetos (quando for o elemento mais eletronegativo)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654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u="sng">
                          <a:effectLst/>
                          <a:hlinkClick r:id="rId6"/>
                        </a:rPr>
                        <a:t>Halogênios</a:t>
                      </a:r>
                      <a:r>
                        <a:rPr lang="pt-BR" sz="1200">
                          <a:effectLst/>
                        </a:rPr>
                        <a:t> (família 7A)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Em halogenetos (quando for o elemento mais eletronegativo)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654545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u="sng">
                          <a:effectLst/>
                          <a:hlinkClick r:id="rId7"/>
                        </a:rPr>
                        <a:t>Hidrogênio</a:t>
                      </a:r>
                      <a:r>
                        <a:rPr lang="pt-BR" sz="1200">
                          <a:effectLst/>
                        </a:rPr>
                        <a:t> (H)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Ligado a </a:t>
                      </a:r>
                      <a:r>
                        <a:rPr lang="pt-BR" sz="1200" u="sng">
                          <a:effectLst/>
                          <a:hlinkClick r:id="rId8"/>
                        </a:rPr>
                        <a:t>ametais</a:t>
                      </a:r>
                      <a:r>
                        <a:rPr lang="pt-BR" sz="1200">
                          <a:effectLst/>
                        </a:rPr>
                        <a:t> (mais eletronegativos que ele)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+1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6545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Ligado a </a:t>
                      </a:r>
                      <a:r>
                        <a:rPr lang="pt-BR" sz="1200" u="sng">
                          <a:effectLst/>
                          <a:hlinkClick r:id="rId9"/>
                        </a:rPr>
                        <a:t>metais</a:t>
                      </a:r>
                      <a:r>
                        <a:rPr lang="pt-BR" sz="1200">
                          <a:effectLst/>
                        </a:rPr>
                        <a:t> (menos eletronegativos que ele)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4935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u="sng">
                          <a:effectLst/>
                          <a:hlinkClick r:id="rId10"/>
                        </a:rPr>
                        <a:t>Oxigênio</a:t>
                      </a:r>
                      <a:r>
                        <a:rPr lang="pt-BR" sz="1200">
                          <a:effectLst/>
                        </a:rPr>
                        <a:t> (O)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Maioria das </a:t>
                      </a:r>
                      <a:r>
                        <a:rPr lang="pt-BR" sz="1200" u="sng">
                          <a:effectLst/>
                          <a:hlinkClick r:id="rId11"/>
                        </a:rPr>
                        <a:t>substâncias compostas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493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Em </a:t>
                      </a:r>
                      <a:r>
                        <a:rPr lang="pt-BR" sz="1200" u="sng">
                          <a:effectLst/>
                          <a:hlinkClick r:id="rId12"/>
                        </a:rPr>
                        <a:t>peróxidos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-1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493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Em superperóxidos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-1/2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4935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>
                          <a:effectLst/>
                        </a:rPr>
                        <a:t>Em </a:t>
                      </a:r>
                      <a:r>
                        <a:rPr lang="pt-BR" sz="1200" u="sng">
                          <a:effectLst/>
                          <a:hlinkClick r:id="rId13"/>
                        </a:rPr>
                        <a:t>fluoretos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200" dirty="0">
                          <a:effectLst/>
                        </a:rPr>
                        <a:t>+1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4882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</TotalTime>
  <Words>605</Words>
  <Application>Microsoft Office PowerPoint</Application>
  <PresentationFormat>Widescreen</PresentationFormat>
  <Paragraphs>56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</vt:lpstr>
      <vt:lpstr>Wingdings 3</vt:lpstr>
      <vt:lpstr>Íon</vt:lpstr>
      <vt:lpstr>NÚMERO DE OXIDAÇÃO-NOX</vt:lpstr>
      <vt:lpstr>OXIRREDUÇÃO</vt:lpstr>
      <vt:lpstr>DIA A DIA DA OXIRREDUÇÃO</vt:lpstr>
      <vt:lpstr>PESQUISA CIENTÍFICA</vt:lpstr>
      <vt:lpstr>NÚMERO DE OXIDAÇÃO-NOX</vt:lpstr>
      <vt:lpstr>Apresentação do PowerPoint</vt:lpstr>
      <vt:lpstr>TABELA PERÍODICA</vt:lpstr>
      <vt:lpstr>NÚMERO DE OXIDAÇÃO-NOX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NÚMERO DE OXIDAÇÃO-NOX</dc:title>
  <dc:creator>Jorge</dc:creator>
  <cp:lastModifiedBy>Jorge</cp:lastModifiedBy>
  <cp:revision>10</cp:revision>
  <dcterms:created xsi:type="dcterms:W3CDTF">2018-07-17T18:47:25Z</dcterms:created>
  <dcterms:modified xsi:type="dcterms:W3CDTF">2018-07-17T21:53:07Z</dcterms:modified>
</cp:coreProperties>
</file>